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2" r:id="rId5"/>
    <p:sldId id="263" r:id="rId6"/>
    <p:sldId id="266" r:id="rId7"/>
    <p:sldId id="267" r:id="rId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50" autoAdjust="0"/>
  </p:normalViewPr>
  <p:slideViewPr>
    <p:cSldViewPr>
      <p:cViewPr>
        <p:scale>
          <a:sx n="75" d="100"/>
          <a:sy n="75" d="100"/>
        </p:scale>
        <p:origin x="-516" y="-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948AE-0994-42D0-8B87-F8E4359C9F29}" type="datetimeFigureOut">
              <a:rPr lang="en-IN" smtClean="0"/>
              <a:t>16-Mar-26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7A4B9-6341-44DA-8564-A7E89EB5DB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69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07A4B9-6341-44DA-8564-A7E89EB5DB5B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5423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07A4B9-6341-44DA-8564-A7E89EB5DB5B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47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303C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548829" y="0"/>
            <a:ext cx="6329680" cy="6002020"/>
          </a:xfrm>
          <a:custGeom>
            <a:avLst/>
            <a:gdLst/>
            <a:ahLst/>
            <a:cxnLst/>
            <a:rect l="l" t="t" r="r" b="b"/>
            <a:pathLst>
              <a:path w="6329680" h="6002020">
                <a:moveTo>
                  <a:pt x="6329099" y="0"/>
                </a:moveTo>
                <a:lnTo>
                  <a:pt x="0" y="0"/>
                </a:lnTo>
                <a:lnTo>
                  <a:pt x="0" y="6001642"/>
                </a:lnTo>
                <a:lnTo>
                  <a:pt x="6329099" y="6001642"/>
                </a:lnTo>
                <a:lnTo>
                  <a:pt x="6329099" y="0"/>
                </a:lnTo>
                <a:close/>
              </a:path>
            </a:pathLst>
          </a:custGeom>
          <a:solidFill>
            <a:srgbClr val="303C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303C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8779" y="394715"/>
            <a:ext cx="11394440" cy="815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25650" y="1212850"/>
            <a:ext cx="8731250" cy="4737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65229" y="6503367"/>
            <a:ext cx="222884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irp.perfect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orm%20G%20-%20Perfect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cirp.perfect@gmail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90629" y="6464300"/>
            <a:ext cx="939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orbel"/>
                <a:cs typeface="Corbel"/>
              </a:rPr>
              <a:t>1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86492" y="838200"/>
            <a:ext cx="42856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60" dirty="0"/>
              <a:t>A</a:t>
            </a:r>
            <a:r>
              <a:rPr sz="3200" spc="-35" dirty="0"/>
              <a:t> </a:t>
            </a:r>
            <a:r>
              <a:rPr sz="3200" spc="-150" dirty="0"/>
              <a:t>Golden</a:t>
            </a:r>
            <a:r>
              <a:rPr sz="3200" spc="-35" dirty="0"/>
              <a:t> </a:t>
            </a:r>
            <a:r>
              <a:rPr sz="3200" spc="-180" dirty="0"/>
              <a:t>Opportunity</a:t>
            </a:r>
            <a:endParaRPr sz="3200" dirty="0"/>
          </a:p>
        </p:txBody>
      </p:sp>
      <p:sp>
        <p:nvSpPr>
          <p:cNvPr id="4" name="object 4"/>
          <p:cNvSpPr txBox="1"/>
          <p:nvPr/>
        </p:nvSpPr>
        <p:spPr>
          <a:xfrm>
            <a:off x="232789" y="4774690"/>
            <a:ext cx="6496306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35" dirty="0">
                <a:solidFill>
                  <a:srgbClr val="FFFFFF"/>
                </a:solidFill>
                <a:latin typeface="Cambria"/>
                <a:cs typeface="Cambria"/>
              </a:rPr>
              <a:t>Company:</a:t>
            </a:r>
            <a:r>
              <a:rPr sz="22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sz="2200" b="1" spc="60" dirty="0" smtClean="0">
                <a:solidFill>
                  <a:srgbClr val="FFFFFF"/>
                </a:solidFill>
                <a:latin typeface="Cambria"/>
                <a:cs typeface="Cambria"/>
              </a:rPr>
              <a:t>Perfect Radiators and Oil Coolers </a:t>
            </a:r>
            <a:r>
              <a:rPr lang="en-US" sz="2200" b="1" spc="25" dirty="0">
                <a:solidFill>
                  <a:srgbClr val="FFFFFF"/>
                </a:solidFill>
                <a:latin typeface="Cambria"/>
                <a:cs typeface="Cambria"/>
              </a:rPr>
              <a:t>Private Limited</a:t>
            </a:r>
            <a:endParaRPr sz="22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2789" y="5534394"/>
            <a:ext cx="6703695" cy="1287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3605529">
              <a:lnSpc>
                <a:spcPct val="104000"/>
              </a:lnSpc>
            </a:pPr>
            <a:r>
              <a:rPr sz="2000" b="1" spc="65" dirty="0">
                <a:solidFill>
                  <a:srgbClr val="FFFFFF"/>
                </a:solidFill>
                <a:latin typeface="Cambria"/>
                <a:cs typeface="Cambria"/>
              </a:rPr>
              <a:t>R</a:t>
            </a:r>
            <a:r>
              <a:rPr sz="2000" b="1" spc="55" dirty="0">
                <a:solidFill>
                  <a:srgbClr val="FFFFFF"/>
                </a:solidFill>
                <a:latin typeface="Cambria"/>
                <a:cs typeface="Cambria"/>
              </a:rPr>
              <a:t>P</a:t>
            </a:r>
            <a:r>
              <a:rPr sz="20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2000" b="1" spc="-20" dirty="0" smtClean="0">
                <a:solidFill>
                  <a:srgbClr val="FFFFFF"/>
                </a:solidFill>
                <a:latin typeface="Cambria"/>
                <a:cs typeface="Cambria"/>
              </a:rPr>
              <a:t>-</a:t>
            </a:r>
            <a:r>
              <a:rPr lang="en-US" sz="2000" b="1" spc="-20" dirty="0" smtClean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Cambria"/>
                <a:cs typeface="Cambria"/>
              </a:rPr>
              <a:t>Bhoopesh</a:t>
            </a:r>
            <a:r>
              <a:rPr lang="en-US" sz="2000" b="1" spc="-20" dirty="0">
                <a:solidFill>
                  <a:schemeClr val="bg1"/>
                </a:solidFill>
                <a:latin typeface="Cambria"/>
                <a:cs typeface="Cambria"/>
              </a:rPr>
              <a:t> Gupta </a:t>
            </a:r>
          </a:p>
          <a:p>
            <a:pPr marL="25400" marR="3605529">
              <a:lnSpc>
                <a:spcPct val="104000"/>
              </a:lnSpc>
            </a:pPr>
            <a:r>
              <a:rPr sz="2200" b="1" spc="-50" dirty="0">
                <a:solidFill>
                  <a:schemeClr val="bg1"/>
                </a:solidFill>
                <a:latin typeface="Cambria"/>
                <a:cs typeface="Cambria"/>
              </a:rPr>
              <a:t>R</a:t>
            </a:r>
            <a:r>
              <a:rPr sz="2200" b="1" spc="-65" dirty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r>
              <a:rPr sz="2200" b="1" spc="-120" dirty="0">
                <a:solidFill>
                  <a:schemeClr val="bg1"/>
                </a:solidFill>
                <a:latin typeface="Cambria"/>
                <a:cs typeface="Cambria"/>
              </a:rPr>
              <a:t>so</a:t>
            </a:r>
            <a:r>
              <a:rPr sz="2200" b="1" spc="-45" dirty="0">
                <a:solidFill>
                  <a:schemeClr val="bg1"/>
                </a:solidFill>
                <a:latin typeface="Cambria"/>
                <a:cs typeface="Cambria"/>
              </a:rPr>
              <a:t>l</a:t>
            </a:r>
            <a:r>
              <a:rPr sz="2200" b="1" spc="-60" dirty="0">
                <a:solidFill>
                  <a:schemeClr val="bg1"/>
                </a:solidFill>
                <a:latin typeface="Cambria"/>
                <a:cs typeface="Cambria"/>
              </a:rPr>
              <a:t>u</a:t>
            </a:r>
            <a:r>
              <a:rPr sz="2200" b="1" spc="-155" dirty="0">
                <a:solidFill>
                  <a:schemeClr val="bg1"/>
                </a:solidFill>
                <a:latin typeface="Cambria"/>
                <a:cs typeface="Cambria"/>
              </a:rPr>
              <a:t>t</a:t>
            </a:r>
            <a:r>
              <a:rPr sz="2200" b="1" spc="-55" dirty="0">
                <a:solidFill>
                  <a:schemeClr val="bg1"/>
                </a:solidFill>
                <a:latin typeface="Cambria"/>
                <a:cs typeface="Cambria"/>
              </a:rPr>
              <a:t>i</a:t>
            </a:r>
            <a:r>
              <a:rPr sz="2200" b="1" spc="-120" dirty="0">
                <a:solidFill>
                  <a:schemeClr val="bg1"/>
                </a:solidFill>
                <a:latin typeface="Cambria"/>
                <a:cs typeface="Cambria"/>
              </a:rPr>
              <a:t>o</a:t>
            </a:r>
            <a:r>
              <a:rPr sz="2200" b="1" spc="10" dirty="0">
                <a:solidFill>
                  <a:schemeClr val="bg1"/>
                </a:solidFill>
                <a:latin typeface="Cambria"/>
                <a:cs typeface="Cambria"/>
              </a:rPr>
              <a:t>n</a:t>
            </a:r>
            <a:r>
              <a:rPr lang="en-US" sz="2200" b="1" spc="-110" dirty="0">
                <a:solidFill>
                  <a:schemeClr val="bg1"/>
                </a:solidFill>
                <a:latin typeface="Cambria"/>
                <a:cs typeface="Cambria"/>
              </a:rPr>
              <a:t> P</a:t>
            </a:r>
            <a:r>
              <a:rPr sz="2200" b="1" spc="-235" dirty="0">
                <a:solidFill>
                  <a:schemeClr val="bg1"/>
                </a:solidFill>
                <a:latin typeface="Cambria"/>
                <a:cs typeface="Cambria"/>
              </a:rPr>
              <a:t>r</a:t>
            </a:r>
            <a:r>
              <a:rPr sz="2200" b="1" spc="-120" dirty="0">
                <a:solidFill>
                  <a:schemeClr val="bg1"/>
                </a:solidFill>
                <a:latin typeface="Cambria"/>
                <a:cs typeface="Cambria"/>
              </a:rPr>
              <a:t>o</a:t>
            </a:r>
            <a:r>
              <a:rPr sz="2200" b="1" spc="35" dirty="0">
                <a:solidFill>
                  <a:schemeClr val="bg1"/>
                </a:solidFill>
                <a:latin typeface="Cambria"/>
                <a:cs typeface="Cambria"/>
              </a:rPr>
              <a:t>f</a:t>
            </a:r>
            <a:r>
              <a:rPr sz="2200" b="1" spc="-150" dirty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r>
              <a:rPr sz="2200" b="1" spc="-120" dirty="0">
                <a:solidFill>
                  <a:schemeClr val="bg1"/>
                </a:solidFill>
                <a:latin typeface="Cambria"/>
                <a:cs typeface="Cambria"/>
              </a:rPr>
              <a:t>ss</a:t>
            </a:r>
            <a:r>
              <a:rPr sz="2200" b="1" spc="-55" dirty="0">
                <a:solidFill>
                  <a:schemeClr val="bg1"/>
                </a:solidFill>
                <a:latin typeface="Cambria"/>
                <a:cs typeface="Cambria"/>
              </a:rPr>
              <a:t>i</a:t>
            </a:r>
            <a:r>
              <a:rPr sz="2200" b="1" spc="-120" dirty="0">
                <a:solidFill>
                  <a:schemeClr val="bg1"/>
                </a:solidFill>
                <a:latin typeface="Cambria"/>
                <a:cs typeface="Cambria"/>
              </a:rPr>
              <a:t>o</a:t>
            </a:r>
            <a:r>
              <a:rPr sz="2200" b="1" spc="-75" dirty="0">
                <a:solidFill>
                  <a:schemeClr val="bg1"/>
                </a:solidFill>
                <a:latin typeface="Cambria"/>
                <a:cs typeface="Cambria"/>
              </a:rPr>
              <a:t>n</a:t>
            </a:r>
            <a:r>
              <a:rPr sz="2200" b="1" spc="-160" dirty="0">
                <a:solidFill>
                  <a:schemeClr val="bg1"/>
                </a:solidFill>
                <a:latin typeface="Cambria"/>
                <a:cs typeface="Cambria"/>
              </a:rPr>
              <a:t>a</a:t>
            </a:r>
            <a:r>
              <a:rPr sz="2200" b="1" spc="45" dirty="0">
                <a:solidFill>
                  <a:schemeClr val="bg1"/>
                </a:solidFill>
                <a:latin typeface="Cambria"/>
                <a:cs typeface="Cambria"/>
              </a:rPr>
              <a:t>l</a:t>
            </a:r>
            <a:endParaRPr sz="2200" dirty="0">
              <a:solidFill>
                <a:schemeClr val="bg1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b="1" spc="35" dirty="0">
                <a:solidFill>
                  <a:srgbClr val="FFFFFF"/>
                </a:solidFill>
                <a:latin typeface="Cambria"/>
                <a:cs typeface="Cambria"/>
              </a:rPr>
              <a:t>Regn</a:t>
            </a:r>
            <a:r>
              <a:rPr sz="2000" b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b="1" spc="100" dirty="0">
                <a:solidFill>
                  <a:srgbClr val="FFFFFF"/>
                </a:solidFill>
                <a:latin typeface="Cambria"/>
                <a:cs typeface="Cambria"/>
              </a:rPr>
              <a:t>No.</a:t>
            </a:r>
            <a:r>
              <a:rPr sz="2000" b="1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IN" sz="2000" b="1" spc="45" dirty="0">
                <a:solidFill>
                  <a:srgbClr val="FFFFFF"/>
                </a:solidFill>
                <a:latin typeface="Cambria"/>
                <a:cs typeface="Cambria"/>
              </a:rPr>
              <a:t>IBBI/IPA-001/IP-P01468/2018-2019/12271</a:t>
            </a:r>
            <a:endParaRPr lang="en-US" sz="2000" b="1" spc="45" dirty="0">
              <a:solidFill>
                <a:srgbClr val="FFFFFF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spc="10" dirty="0">
                <a:solidFill>
                  <a:srgbClr val="FFFFFF"/>
                </a:solidFill>
                <a:latin typeface="Cambria"/>
                <a:cs typeface="Cambria"/>
              </a:rPr>
              <a:t>Website:</a:t>
            </a:r>
            <a:r>
              <a:rPr sz="2000" spc="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https://www.perfectcirp.in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/ </a:t>
            </a:r>
            <a:endParaRPr sz="2000" dirty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000" y="2120900"/>
            <a:ext cx="5562600" cy="110158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2200" b="1" spc="1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2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2200" b="1" spc="55" dirty="0" smtClean="0">
                <a:solidFill>
                  <a:srgbClr val="FFFFFF"/>
                </a:solidFill>
                <a:latin typeface="Cambria"/>
                <a:cs typeface="Cambria"/>
              </a:rPr>
              <a:t>Acquire </a:t>
            </a:r>
            <a:r>
              <a:rPr lang="en-GB" sz="2200" b="1" spc="55" dirty="0" smtClean="0">
                <a:solidFill>
                  <a:srgbClr val="FFFFFF"/>
                </a:solidFill>
                <a:latin typeface="Cambria"/>
                <a:cs typeface="Cambria"/>
              </a:rPr>
              <a:t>Perfect Radiators and Oil Coolers Private Limited</a:t>
            </a: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900" b="1" i="1" spc="-35" dirty="0" smtClean="0">
                <a:solidFill>
                  <a:srgbClr val="FFFFFF"/>
                </a:solidFill>
                <a:latin typeface="Cambria"/>
                <a:cs typeface="Cambria"/>
              </a:rPr>
              <a:t>(Under</a:t>
            </a:r>
            <a:r>
              <a:rPr sz="1900" b="1" i="1" spc="4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900" b="1" i="1" spc="-35" dirty="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sz="1900" b="1" i="1" spc="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900" b="1" i="1" spc="-30" dirty="0">
                <a:solidFill>
                  <a:srgbClr val="FFFFFF"/>
                </a:solidFill>
                <a:latin typeface="Cambria"/>
                <a:cs typeface="Cambria"/>
              </a:rPr>
              <a:t>framework</a:t>
            </a:r>
            <a:r>
              <a:rPr sz="1900" b="1" i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900" b="1" i="1" spc="2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1900" b="1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900" b="1" i="1" spc="110" dirty="0">
                <a:solidFill>
                  <a:srgbClr val="FFFFFF"/>
                </a:solidFill>
                <a:latin typeface="Cambria"/>
                <a:cs typeface="Cambria"/>
              </a:rPr>
              <a:t>IBC,</a:t>
            </a:r>
            <a:r>
              <a:rPr sz="1900" b="1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900" b="1" i="1" spc="-135" dirty="0">
                <a:solidFill>
                  <a:srgbClr val="FFFFFF"/>
                </a:solidFill>
                <a:latin typeface="Cambria"/>
                <a:cs typeface="Cambria"/>
              </a:rPr>
              <a:t>2016)</a:t>
            </a:r>
            <a:endParaRPr sz="1900" dirty="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3000" y="176274"/>
            <a:ext cx="2108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Private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Confidential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36803"/>
            <a:ext cx="34893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20" dirty="0"/>
              <a:t>C</a:t>
            </a:r>
            <a:r>
              <a:rPr sz="3200" spc="-260" dirty="0"/>
              <a:t>o</a:t>
            </a:r>
            <a:r>
              <a:rPr sz="3200" spc="-405" dirty="0"/>
              <a:t>m</a:t>
            </a:r>
            <a:r>
              <a:rPr sz="3200" spc="-155" dirty="0"/>
              <a:t>p</a:t>
            </a:r>
            <a:r>
              <a:rPr sz="3200" spc="-260" dirty="0"/>
              <a:t>a</a:t>
            </a:r>
            <a:r>
              <a:rPr sz="3200" spc="-315" dirty="0"/>
              <a:t>n</a:t>
            </a:r>
            <a:r>
              <a:rPr sz="3200" spc="-25" dirty="0"/>
              <a:t>y</a:t>
            </a:r>
            <a:r>
              <a:rPr sz="3200" spc="-10" dirty="0"/>
              <a:t> </a:t>
            </a:r>
            <a:r>
              <a:rPr sz="3200" spc="-295" dirty="0"/>
              <a:t>P</a:t>
            </a:r>
            <a:r>
              <a:rPr sz="3200" spc="-420" dirty="0"/>
              <a:t>r</a:t>
            </a:r>
            <a:r>
              <a:rPr sz="3200" spc="-260" dirty="0"/>
              <a:t>o</a:t>
            </a:r>
            <a:r>
              <a:rPr sz="3200" spc="-15" dirty="0"/>
              <a:t>f</a:t>
            </a:r>
            <a:r>
              <a:rPr sz="3200" spc="-75" dirty="0"/>
              <a:t>i</a:t>
            </a:r>
            <a:r>
              <a:rPr sz="3200" spc="-45" dirty="0"/>
              <a:t>l</a:t>
            </a:r>
            <a:r>
              <a:rPr sz="3200" spc="-229" dirty="0"/>
              <a:t>e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5755454" y="457224"/>
            <a:ext cx="6019800" cy="431165"/>
          </a:xfrm>
          <a:prstGeom prst="rect">
            <a:avLst/>
          </a:prstGeom>
          <a:solidFill>
            <a:srgbClr val="77933C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2200" b="1" spc="45" dirty="0" smtClean="0">
                <a:solidFill>
                  <a:srgbClr val="FFFFFF"/>
                </a:solidFill>
                <a:latin typeface="Cambria"/>
                <a:cs typeface="Cambria"/>
              </a:rPr>
              <a:t>Company</a:t>
            </a:r>
            <a:r>
              <a:rPr sz="2200" b="1" spc="2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200" b="1" spc="-15" dirty="0">
                <a:solidFill>
                  <a:srgbClr val="FFFFFF"/>
                </a:solidFill>
                <a:latin typeface="Cambria"/>
                <a:cs typeface="Cambria"/>
              </a:rPr>
              <a:t>Information:</a:t>
            </a:r>
            <a:endParaRPr sz="22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55455" y="1267458"/>
            <a:ext cx="5953190" cy="3742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lang="en-GB" b="1" spc="10" dirty="0">
                <a:solidFill>
                  <a:srgbClr val="FFFFFF"/>
                </a:solidFill>
                <a:latin typeface="Cambria"/>
                <a:cs typeface="Cambria"/>
              </a:rPr>
              <a:t>PERFECT RADIATORS AND OIL COOLERS PRIVATE LIMITED</a:t>
            </a:r>
            <a:endParaRPr lang="en-US" b="1" spc="10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endParaRPr lang="en-US" b="1" spc="10" dirty="0">
              <a:solidFill>
                <a:srgbClr val="FFFFFF"/>
              </a:solidFill>
              <a:latin typeface="Cambria"/>
              <a:cs typeface="Cambria"/>
            </a:endParaRPr>
          </a:p>
          <a:p>
            <a:pPr marL="63500">
              <a:spcBef>
                <a:spcPts val="100"/>
              </a:spcBef>
            </a:pPr>
            <a:r>
              <a:rPr lang="en-IN" b="1" spc="17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C</a:t>
            </a:r>
            <a:r>
              <a:rPr lang="en-IN" b="1" spc="10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I</a:t>
            </a:r>
            <a:r>
              <a:rPr lang="en-IN" b="1" spc="24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N</a:t>
            </a:r>
            <a:r>
              <a:rPr lang="en-IN" b="1" spc="1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IN" b="1" spc="-18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:</a:t>
            </a:r>
            <a:r>
              <a:rPr lang="en-IN" b="1" spc="-9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 </a:t>
            </a:r>
            <a:r>
              <a:rPr lang="en-IN" spc="18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U34300DL2003PTC120935</a:t>
            </a:r>
          </a:p>
          <a:p>
            <a:pPr marL="63500">
              <a:spcBef>
                <a:spcPts val="100"/>
              </a:spcBef>
            </a:pPr>
            <a:endParaRPr lang="en-IN" spc="185" dirty="0" smtClean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marL="63500">
              <a:spcBef>
                <a:spcPts val="100"/>
              </a:spcBef>
            </a:pPr>
            <a:r>
              <a:rPr lang="en-US" b="1" spc="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Date</a:t>
            </a:r>
            <a:r>
              <a:rPr lang="en-US" b="1" spc="3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b="1" spc="3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of</a:t>
            </a:r>
            <a:r>
              <a:rPr lang="en-US" b="1" spc="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b="1" spc="-3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Incorporation</a:t>
            </a:r>
            <a:r>
              <a:rPr lang="en-US" b="1" spc="4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b="1" spc="-18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:</a:t>
            </a:r>
            <a:r>
              <a:rPr lang="en-US" b="1" spc="-9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 </a:t>
            </a:r>
            <a:r>
              <a:rPr lang="en-US" b="1" spc="-14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 </a:t>
            </a:r>
            <a:r>
              <a:rPr lang="en-US" b="1" spc="-14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16</a:t>
            </a:r>
            <a:r>
              <a:rPr lang="en-US" b="1" spc="-140" baseline="3000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th</a:t>
            </a:r>
            <a:r>
              <a:rPr lang="en-US" b="1" spc="-14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  June  </a:t>
            </a:r>
            <a:r>
              <a:rPr lang="en-US" b="1" spc="-13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2003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rebuchet MS"/>
            </a:endParaRP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endParaRPr lang="en-US" sz="1600" b="1" spc="10" dirty="0">
              <a:solidFill>
                <a:srgbClr val="FFFFFF"/>
              </a:solidFill>
              <a:latin typeface="Cambria"/>
              <a:ea typeface="Cambria" panose="02040503050406030204" pitchFamily="18" charset="0"/>
              <a:cs typeface="Cambria"/>
            </a:endParaRP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lang="en-US" sz="1600" b="1" spc="-1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Registered</a:t>
            </a:r>
            <a:r>
              <a:rPr lang="en-US" sz="1600" b="1" spc="4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sz="1600" b="1" spc="6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Office</a:t>
            </a:r>
            <a:r>
              <a:rPr lang="en-US" sz="1600" b="1" spc="5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sz="1500" b="1" spc="-18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:</a:t>
            </a:r>
            <a:r>
              <a:rPr lang="en-US" sz="1500" b="1" spc="-7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Trebuchet MS"/>
              </a:rPr>
              <a:t> </a:t>
            </a:r>
            <a:r>
              <a:rPr lang="en-GB" sz="1600" b="1" spc="6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B-10/1, OKHLA INDUSTRAIL AREA PHASE II, NEW DELHI, Delhi, India, 110020</a:t>
            </a:r>
            <a:endParaRPr lang="en-US" sz="1600" b="1" spc="60" dirty="0" smtClean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endParaRPr lang="en-US" sz="1500" spc="-85" dirty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FFFF"/>
              </a:buClr>
            </a:pPr>
            <a:endParaRPr sz="1450" dirty="0"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marL="349250" indent="-285750">
              <a:lnSpc>
                <a:spcPct val="100000"/>
              </a:lnSpc>
              <a:buFont typeface="Arial MT"/>
              <a:buChar char="•"/>
              <a:tabLst>
                <a:tab pos="348615" algn="l"/>
                <a:tab pos="349250" algn="l"/>
              </a:tabLst>
            </a:pPr>
            <a:r>
              <a:rPr sz="1600" b="1" spc="-3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Board</a:t>
            </a:r>
            <a:r>
              <a:rPr sz="1600" b="1" spc="4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600" b="1" spc="3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of</a:t>
            </a:r>
            <a:r>
              <a:rPr sz="1600" b="1" spc="4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Directors</a:t>
            </a:r>
            <a:r>
              <a:rPr sz="1600" b="1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endParaRPr sz="1500" dirty="0">
              <a:latin typeface="Cambria" panose="02040503050406030204" pitchFamily="18" charset="0"/>
              <a:ea typeface="Cambria" panose="02040503050406030204" pitchFamily="18" charset="0"/>
              <a:cs typeface="Georgia"/>
            </a:endParaRPr>
          </a:p>
          <a:p>
            <a:pPr marL="977900" marR="2318385">
              <a:lnSpc>
                <a:spcPct val="100000"/>
              </a:lnSpc>
              <a:spcBef>
                <a:spcPts val="270"/>
              </a:spcBef>
            </a:pPr>
            <a:r>
              <a:rPr sz="1500" spc="7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Mr.</a:t>
            </a:r>
            <a:r>
              <a:rPr sz="1500" spc="3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sz="1500" spc="5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RAGHAV BUTOLA</a:t>
            </a:r>
          </a:p>
          <a:p>
            <a:pPr marL="977900" marR="2318385">
              <a:lnSpc>
                <a:spcPct val="100000"/>
              </a:lnSpc>
              <a:spcBef>
                <a:spcPts val="270"/>
              </a:spcBef>
            </a:pPr>
            <a:r>
              <a:rPr sz="1500" spc="7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M</a:t>
            </a:r>
            <a:r>
              <a:rPr lang="en-US" sz="1500" spc="7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s</a:t>
            </a:r>
            <a:r>
              <a:rPr sz="1500" spc="70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.</a:t>
            </a:r>
            <a:r>
              <a:rPr sz="1500" spc="25" dirty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en-US" sz="1500" spc="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BRIJESH KUMAR SHUKLA</a:t>
            </a:r>
            <a:endParaRPr sz="1500" dirty="0"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1" y="6080759"/>
            <a:ext cx="10960100" cy="5378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1989"/>
              </a:lnSpc>
              <a:spcBef>
                <a:spcPts val="204"/>
              </a:spcBef>
            </a:pPr>
            <a:r>
              <a:rPr sz="1700" b="1" i="1" spc="-135" dirty="0">
                <a:solidFill>
                  <a:srgbClr val="FFFFFF"/>
                </a:solidFill>
                <a:latin typeface="Georgia"/>
                <a:cs typeface="Georgia"/>
              </a:rPr>
              <a:t>Note:</a:t>
            </a:r>
            <a:r>
              <a:rPr sz="1700" b="1" i="1" spc="-1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700" i="1" spc="15" dirty="0">
                <a:solidFill>
                  <a:srgbClr val="FFFFFF"/>
                </a:solidFill>
                <a:latin typeface="Cambria"/>
                <a:cs typeface="Cambria"/>
              </a:rPr>
              <a:t>Under </a:t>
            </a:r>
            <a:r>
              <a:rPr sz="1700" i="1" spc="80" dirty="0">
                <a:solidFill>
                  <a:srgbClr val="FFFFFF"/>
                </a:solidFill>
                <a:latin typeface="Cambria"/>
                <a:cs typeface="Cambria"/>
              </a:rPr>
              <a:t>IBC </a:t>
            </a:r>
            <a:r>
              <a:rPr sz="1700" i="1" spc="-15" dirty="0">
                <a:solidFill>
                  <a:srgbClr val="FFFFFF"/>
                </a:solidFill>
                <a:latin typeface="Cambria"/>
                <a:cs typeface="Cambria"/>
              </a:rPr>
              <a:t>Process, </a:t>
            </a:r>
            <a:r>
              <a:rPr sz="1700" i="1" spc="5" dirty="0">
                <a:solidFill>
                  <a:srgbClr val="FFFFFF"/>
                </a:solidFill>
                <a:latin typeface="Cambria"/>
                <a:cs typeface="Cambria"/>
              </a:rPr>
              <a:t>Order </a:t>
            </a:r>
            <a:r>
              <a:rPr sz="1700" i="1" spc="-60" dirty="0">
                <a:solidFill>
                  <a:srgbClr val="FFFFFF"/>
                </a:solidFill>
                <a:latin typeface="Cambria"/>
                <a:cs typeface="Cambria"/>
              </a:rPr>
              <a:t>for</a:t>
            </a:r>
            <a:r>
              <a:rPr sz="1700" i="1" spc="-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30" dirty="0">
                <a:solidFill>
                  <a:srgbClr val="FFFFFF"/>
                </a:solidFill>
                <a:latin typeface="Cambria"/>
                <a:cs typeface="Cambria"/>
              </a:rPr>
              <a:t>Commencement </a:t>
            </a:r>
            <a:r>
              <a:rPr sz="1700" i="1" spc="-70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1700" i="1" spc="-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1700" i="1" spc="-6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45" dirty="0" smtClean="0">
                <a:solidFill>
                  <a:srgbClr val="FFFFFF"/>
                </a:solidFill>
                <a:latin typeface="Cambria"/>
                <a:cs typeface="Cambria"/>
              </a:rPr>
              <a:t>Corporate</a:t>
            </a:r>
            <a:r>
              <a:rPr sz="1700" i="1" spc="-4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5" dirty="0">
                <a:solidFill>
                  <a:srgbClr val="FFFFFF"/>
                </a:solidFill>
                <a:latin typeface="Cambria"/>
                <a:cs typeface="Cambria"/>
              </a:rPr>
              <a:t>Insolvency </a:t>
            </a:r>
            <a:r>
              <a:rPr sz="1700" i="1" spc="-15" dirty="0">
                <a:solidFill>
                  <a:srgbClr val="FFFFFF"/>
                </a:solidFill>
                <a:latin typeface="Cambria"/>
                <a:cs typeface="Cambria"/>
              </a:rPr>
              <a:t>Resolution </a:t>
            </a:r>
            <a:r>
              <a:rPr sz="1700" i="1" spc="-30" dirty="0">
                <a:solidFill>
                  <a:srgbClr val="FFFFFF"/>
                </a:solidFill>
                <a:latin typeface="Cambria"/>
                <a:cs typeface="Cambria"/>
              </a:rPr>
              <a:t>Process </a:t>
            </a:r>
            <a:r>
              <a:rPr sz="1700" i="1" spc="50" dirty="0">
                <a:solidFill>
                  <a:srgbClr val="FFFFFF"/>
                </a:solidFill>
                <a:latin typeface="Cambria"/>
                <a:cs typeface="Cambria"/>
              </a:rPr>
              <a:t>(CIRP) </a:t>
            </a:r>
            <a:r>
              <a:rPr sz="1700" i="1" spc="-35" dirty="0">
                <a:solidFill>
                  <a:srgbClr val="FFFFFF"/>
                </a:solidFill>
                <a:latin typeface="Cambria"/>
                <a:cs typeface="Cambria"/>
              </a:rPr>
              <a:t>initiated </a:t>
            </a:r>
            <a:r>
              <a:rPr sz="1700" i="1" spc="-20" dirty="0">
                <a:solidFill>
                  <a:srgbClr val="FFFFFF"/>
                </a:solidFill>
                <a:latin typeface="Cambria"/>
                <a:cs typeface="Cambria"/>
              </a:rPr>
              <a:t>by </a:t>
            </a:r>
            <a:r>
              <a:rPr sz="1700" i="1" spc="10" dirty="0">
                <a:solidFill>
                  <a:srgbClr val="FFFFFF"/>
                </a:solidFill>
                <a:latin typeface="Cambria"/>
                <a:cs typeface="Cambria"/>
              </a:rPr>
              <a:t>Hon'ble </a:t>
            </a:r>
            <a:r>
              <a:rPr sz="1700" i="1" spc="-3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125" dirty="0">
                <a:solidFill>
                  <a:srgbClr val="FFFFFF"/>
                </a:solidFill>
                <a:latin typeface="Cambria"/>
                <a:cs typeface="Cambria"/>
              </a:rPr>
              <a:t>NCLT</a:t>
            </a:r>
            <a:r>
              <a:rPr sz="1700" i="1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1700" i="1" spc="45" dirty="0" smtClean="0">
                <a:solidFill>
                  <a:srgbClr val="FFFFFF"/>
                </a:solidFill>
                <a:latin typeface="Cambria"/>
                <a:cs typeface="Cambria"/>
              </a:rPr>
              <a:t>Allahabad </a:t>
            </a:r>
            <a:r>
              <a:rPr sz="1700" i="1" spc="-35" dirty="0" smtClean="0">
                <a:solidFill>
                  <a:srgbClr val="FFFFFF"/>
                </a:solidFill>
                <a:latin typeface="Cambria"/>
                <a:cs typeface="Cambria"/>
              </a:rPr>
              <a:t>Bench</a:t>
            </a:r>
            <a:r>
              <a:rPr sz="1700" i="1" spc="5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20" dirty="0">
                <a:solidFill>
                  <a:srgbClr val="FFFFFF"/>
                </a:solidFill>
                <a:latin typeface="Cambria"/>
                <a:cs typeface="Cambria"/>
              </a:rPr>
              <a:t>vide</a:t>
            </a:r>
            <a:r>
              <a:rPr sz="1700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5" dirty="0">
                <a:solidFill>
                  <a:srgbClr val="FFFFFF"/>
                </a:solidFill>
                <a:latin typeface="Cambria"/>
                <a:cs typeface="Cambria"/>
              </a:rPr>
              <a:t>its</a:t>
            </a:r>
            <a:r>
              <a:rPr sz="1700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70" dirty="0">
                <a:solidFill>
                  <a:srgbClr val="FFFFFF"/>
                </a:solidFill>
                <a:latin typeface="Cambria"/>
                <a:cs typeface="Cambria"/>
              </a:rPr>
              <a:t>order</a:t>
            </a:r>
            <a:r>
              <a:rPr sz="1700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75" dirty="0">
                <a:solidFill>
                  <a:srgbClr val="FFFFFF"/>
                </a:solidFill>
                <a:latin typeface="Cambria"/>
                <a:cs typeface="Cambria"/>
              </a:rPr>
              <a:t>dated</a:t>
            </a:r>
            <a:r>
              <a:rPr sz="1700" i="1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sz="1700" i="1" spc="50" dirty="0" smtClean="0">
                <a:solidFill>
                  <a:srgbClr val="FFFFFF"/>
                </a:solidFill>
                <a:latin typeface="Cambria"/>
                <a:cs typeface="Cambria"/>
              </a:rPr>
              <a:t>07</a:t>
            </a:r>
            <a:r>
              <a:rPr lang="en-US" sz="1700" i="1" spc="50" baseline="30000" dirty="0" smtClean="0">
                <a:solidFill>
                  <a:srgbClr val="FFFFFF"/>
                </a:solidFill>
                <a:latin typeface="Cambria"/>
                <a:cs typeface="Cambria"/>
              </a:rPr>
              <a:t>th</a:t>
            </a:r>
            <a:r>
              <a:rPr lang="en-US" sz="1700" i="1" spc="50" dirty="0" smtClean="0">
                <a:solidFill>
                  <a:srgbClr val="FFFFFF"/>
                </a:solidFill>
                <a:latin typeface="Cambria"/>
                <a:cs typeface="Cambria"/>
              </a:rPr>
              <a:t> Jan</a:t>
            </a:r>
            <a:r>
              <a:rPr sz="1700" i="1" spc="-15" dirty="0" smtClean="0">
                <a:solidFill>
                  <a:srgbClr val="FFFFFF"/>
                </a:solidFill>
                <a:latin typeface="Cambria"/>
                <a:cs typeface="Cambria"/>
              </a:rPr>
              <a:t>,</a:t>
            </a:r>
            <a:r>
              <a:rPr lang="en-US" sz="1700" i="1" spc="-1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700" i="1" spc="-15" dirty="0" smtClean="0">
                <a:solidFill>
                  <a:srgbClr val="FFFFFF"/>
                </a:solidFill>
                <a:latin typeface="Cambria"/>
                <a:cs typeface="Cambria"/>
              </a:rPr>
              <a:t>202</a:t>
            </a:r>
            <a:r>
              <a:rPr lang="en-GB" sz="1700" i="1" spc="-15" dirty="0" smtClean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r>
              <a:rPr lang="en-IN" sz="1700" i="1" spc="-15" dirty="0" smtClean="0">
                <a:solidFill>
                  <a:srgbClr val="FFFFFF"/>
                </a:solidFill>
                <a:latin typeface="Cambria"/>
                <a:cs typeface="Cambria"/>
              </a:rPr>
              <a:t>. </a:t>
            </a:r>
            <a:endParaRPr sz="1700" dirty="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800" y="5974466"/>
            <a:ext cx="11464290" cy="0"/>
          </a:xfrm>
          <a:custGeom>
            <a:avLst/>
            <a:gdLst/>
            <a:ahLst/>
            <a:cxnLst/>
            <a:rect l="l" t="t" r="r" b="b"/>
            <a:pathLst>
              <a:path w="11464290">
                <a:moveTo>
                  <a:pt x="0" y="0"/>
                </a:moveTo>
                <a:lnTo>
                  <a:pt x="11464170" y="1"/>
                </a:lnTo>
              </a:path>
            </a:pathLst>
          </a:custGeom>
          <a:ln w="9525">
            <a:solidFill>
              <a:srgbClr val="98B9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890629" y="6464300"/>
            <a:ext cx="1035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1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4431" y="695451"/>
            <a:ext cx="27355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420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sz="3200" b="1" spc="-310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3200" b="1" spc="-21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3200" b="1" spc="-114" dirty="0">
                <a:solidFill>
                  <a:srgbClr val="FFFFFF"/>
                </a:solidFill>
                <a:latin typeface="Georgia"/>
                <a:cs typeface="Georgia"/>
              </a:rPr>
              <a:t>j</a:t>
            </a:r>
            <a:r>
              <a:rPr sz="3200" b="1" spc="-23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3200" b="1" spc="-285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3200" b="1" spc="-210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3200" b="1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b="1" spc="-1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3200" b="1" spc="-23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3200" b="1" spc="-220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3200" b="1" spc="-31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b="1" spc="-8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3200" b="1" spc="-50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3200" b="1" spc="-225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35461" y="685800"/>
            <a:ext cx="7507238" cy="3370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297815" algn="l"/>
                <a:tab pos="298450" algn="l"/>
              </a:tabLst>
            </a:pPr>
            <a:r>
              <a:rPr lang="en-GB" b="1" spc="15" dirty="0" smtClean="0">
                <a:solidFill>
                  <a:srgbClr val="FFFFFF"/>
                </a:solidFill>
                <a:latin typeface="Cambria"/>
                <a:cs typeface="Cambria"/>
              </a:rPr>
              <a:t>Factory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location           :   </a:t>
            </a:r>
            <a:r>
              <a:rPr lang="en-GB" b="1" spc="15" dirty="0" err="1" smtClean="0">
                <a:solidFill>
                  <a:srgbClr val="FFFFFF"/>
                </a:solidFill>
                <a:latin typeface="Cambria"/>
              </a:rPr>
              <a:t>Khasra</a:t>
            </a: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 No. 11-12,  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Factory land and building at Village </a:t>
            </a:r>
            <a:r>
              <a:rPr lang="en-GB" b="1" spc="15" dirty="0" err="1">
                <a:solidFill>
                  <a:srgbClr val="FFFFFF"/>
                </a:solidFill>
                <a:latin typeface="Cambria"/>
              </a:rPr>
              <a:t>Nizampur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, </a:t>
            </a:r>
            <a:r>
              <a:rPr lang="en-GB" b="1" spc="15" dirty="0" err="1">
                <a:solidFill>
                  <a:srgbClr val="FFFFFF"/>
                </a:solidFill>
                <a:latin typeface="Cambria"/>
              </a:rPr>
              <a:t>Tauru-Rewari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, </a:t>
            </a:r>
            <a:r>
              <a:rPr lang="en-GB" b="1" spc="15" dirty="0" err="1">
                <a:solidFill>
                  <a:srgbClr val="FFFFFF"/>
                </a:solidFill>
                <a:latin typeface="Cambria"/>
              </a:rPr>
              <a:t>Distt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. </a:t>
            </a:r>
            <a:r>
              <a:rPr lang="en-GB" b="1" spc="15" dirty="0" err="1" smtClean="0">
                <a:solidFill>
                  <a:srgbClr val="FFFFFF"/>
                </a:solidFill>
                <a:latin typeface="Cambria"/>
              </a:rPr>
              <a:t>Mewat</a:t>
            </a: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 (No activity since 2021)</a:t>
            </a:r>
            <a:endParaRPr lang="en-GB" b="1" spc="15" dirty="0">
              <a:solidFill>
                <a:srgbClr val="FFFFFF"/>
              </a:solidFill>
              <a:latin typeface="Cambria"/>
            </a:endParaRPr>
          </a:p>
          <a:p>
            <a:pPr marL="12700">
              <a:spcBef>
                <a:spcPts val="100"/>
              </a:spcBef>
              <a:tabLst>
                <a:tab pos="297815" algn="l"/>
                <a:tab pos="298450" algn="l"/>
              </a:tabLst>
            </a:pPr>
            <a:endParaRPr lang="en-GB" b="1" spc="15" dirty="0">
              <a:solidFill>
                <a:srgbClr val="FFFFFF"/>
              </a:solidFill>
              <a:latin typeface="Cambri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815" algn="l"/>
                <a:tab pos="298450" algn="l"/>
              </a:tabLst>
            </a:pP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Engaged in </a:t>
            </a: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Business     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:      MANUFACTURER OF PARTS AND ACCESSORIES FOR MOTOR VEHICLE AND THEIR ENGINES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815" algn="l"/>
                <a:tab pos="298450" algn="l"/>
              </a:tabLst>
            </a:pPr>
            <a:endParaRPr lang="en-GB" b="1" spc="15" dirty="0">
              <a:solidFill>
                <a:srgbClr val="FFFFFF"/>
              </a:solidFill>
              <a:latin typeface="Cambria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  <a:tabLst>
                <a:tab pos="297815" algn="l"/>
                <a:tab pos="298450" algn="l"/>
              </a:tabLst>
            </a:pP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Past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History       : Perfect radiators earlier engaged in the business of manufacture of </a:t>
            </a: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copper-brass/aluminium brazed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heat exchangers for automotive, industrial and locomotive applications and shell and tube </a:t>
            </a:r>
            <a:r>
              <a:rPr lang="en-GB" b="1" spc="15" dirty="0" smtClean="0">
                <a:solidFill>
                  <a:srgbClr val="FFFFFF"/>
                </a:solidFill>
                <a:latin typeface="Cambria"/>
              </a:rPr>
              <a:t>heat exchangers </a:t>
            </a:r>
            <a:r>
              <a:rPr lang="en-GB" b="1" spc="15" dirty="0">
                <a:solidFill>
                  <a:srgbClr val="FFFFFF"/>
                </a:solidFill>
                <a:latin typeface="Cambria"/>
              </a:rPr>
              <a:t>and oil coolers, and investing in various companies.</a:t>
            </a:r>
            <a:endParaRPr lang="en-GB" sz="1600" dirty="0">
              <a:solidFill>
                <a:schemeClr val="bg1"/>
              </a:solidFill>
              <a:latin typeface="Cambri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815" algn="l"/>
                <a:tab pos="298450" algn="l"/>
              </a:tabLst>
            </a:pPr>
            <a:endParaRPr lang="en-IN" sz="1600" dirty="0">
              <a:solidFill>
                <a:schemeClr val="bg1"/>
              </a:solidFill>
              <a:latin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2805" y="6013936"/>
            <a:ext cx="11667181" cy="56682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  <a:latin typeface="Cambria"/>
                <a:cs typeface="Cambria"/>
              </a:rPr>
              <a:t>Interested</a:t>
            </a:r>
            <a:r>
              <a:rPr spc="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5" dirty="0">
                <a:solidFill>
                  <a:srgbClr val="FFFFFF"/>
                </a:solidFill>
                <a:latin typeface="Cambria"/>
                <a:cs typeface="Cambria"/>
              </a:rPr>
              <a:t>parties</a:t>
            </a:r>
            <a:r>
              <a:rPr spc="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20" dirty="0">
                <a:solidFill>
                  <a:srgbClr val="FFFFFF"/>
                </a:solidFill>
                <a:latin typeface="Cambria"/>
                <a:cs typeface="Cambria"/>
              </a:rPr>
              <a:t>can</a:t>
            </a:r>
            <a:r>
              <a:rPr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5" dirty="0">
                <a:solidFill>
                  <a:srgbClr val="FFFFFF"/>
                </a:solidFill>
                <a:latin typeface="Cambria"/>
                <a:cs typeface="Cambria"/>
              </a:rPr>
              <a:t>reach</a:t>
            </a:r>
            <a:r>
              <a:rPr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30" dirty="0">
                <a:solidFill>
                  <a:srgbClr val="FFFFFF"/>
                </a:solidFill>
                <a:latin typeface="Cambria"/>
                <a:cs typeface="Cambria"/>
              </a:rPr>
              <a:t>out</a:t>
            </a:r>
            <a:r>
              <a:rPr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-5" dirty="0">
                <a:solidFill>
                  <a:srgbClr val="FFFFFF"/>
                </a:solidFill>
                <a:latin typeface="Cambria"/>
                <a:cs typeface="Cambria"/>
              </a:rPr>
              <a:t>at</a:t>
            </a:r>
            <a:r>
              <a:rPr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30" dirty="0">
                <a:solidFill>
                  <a:schemeClr val="accent6"/>
                </a:solidFill>
                <a:latin typeface="Cambria"/>
                <a:cs typeface="Cambria"/>
                <a:hlinkClick r:id="rId3"/>
              </a:rPr>
              <a:t>cirp</a:t>
            </a:r>
            <a:r>
              <a:rPr lang="en-US" spc="65" dirty="0" smtClean="0">
                <a:solidFill>
                  <a:schemeClr val="accent6"/>
                </a:solidFill>
                <a:latin typeface="Cambria"/>
                <a:cs typeface="Cambria"/>
                <a:hlinkClick r:id="rId3"/>
              </a:rPr>
              <a:t>.perfect</a:t>
            </a:r>
            <a:r>
              <a:rPr spc="30" dirty="0" smtClean="0">
                <a:solidFill>
                  <a:schemeClr val="accent6"/>
                </a:solidFill>
                <a:latin typeface="Cambria"/>
                <a:cs typeface="Cambria"/>
                <a:hlinkClick r:id="rId3"/>
              </a:rPr>
              <a:t>@gmail.com</a:t>
            </a:r>
            <a:r>
              <a:rPr lang="en-GB" spc="30" dirty="0" smtClean="0">
                <a:solidFill>
                  <a:schemeClr val="accent6"/>
                </a:solidFill>
                <a:latin typeface="Cambria"/>
                <a:cs typeface="Cambria"/>
              </a:rPr>
              <a:t> </a:t>
            </a:r>
            <a:r>
              <a:rPr spc="-10" dirty="0" smtClean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pc="-43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20" dirty="0">
                <a:solidFill>
                  <a:srgbClr val="FFFFFF"/>
                </a:solidFill>
                <a:latin typeface="Cambria"/>
                <a:cs typeface="Cambria"/>
              </a:rPr>
              <a:t>can</a:t>
            </a:r>
            <a:r>
              <a:rPr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5" dirty="0">
                <a:solidFill>
                  <a:srgbClr val="FFFFFF"/>
                </a:solidFill>
                <a:latin typeface="Cambria"/>
                <a:cs typeface="Cambria"/>
              </a:rPr>
              <a:t>contact</a:t>
            </a:r>
            <a:r>
              <a:rPr spc="120" dirty="0">
                <a:solidFill>
                  <a:srgbClr val="FFFFFF"/>
                </a:solidFill>
                <a:latin typeface="Cambria"/>
                <a:cs typeface="Cambria"/>
              </a:rPr>
              <a:t> M</a:t>
            </a:r>
            <a:r>
              <a:rPr lang="en-US" spc="120" dirty="0" smtClean="0">
                <a:solidFill>
                  <a:srgbClr val="FFFFFF"/>
                </a:solidFill>
                <a:latin typeface="Cambria"/>
                <a:cs typeface="Cambria"/>
              </a:rPr>
              <a:t>r.</a:t>
            </a:r>
            <a:r>
              <a:rPr spc="6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IN" spc="60" dirty="0" err="1" smtClean="0">
                <a:solidFill>
                  <a:srgbClr val="FFFFFF"/>
                </a:solidFill>
                <a:latin typeface="Cambria"/>
                <a:cs typeface="Cambria"/>
              </a:rPr>
              <a:t>Suraj</a:t>
            </a:r>
            <a:r>
              <a:rPr lang="en-IN" spc="60" dirty="0" smtClean="0">
                <a:solidFill>
                  <a:srgbClr val="FFFFFF"/>
                </a:solidFill>
                <a:latin typeface="Cambria"/>
                <a:cs typeface="Cambria"/>
              </a:rPr>
              <a:t> (Company Secretary)</a:t>
            </a:r>
            <a:r>
              <a:rPr spc="5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pc="-5" dirty="0">
                <a:solidFill>
                  <a:srgbClr val="FFFFFF"/>
                </a:solidFill>
                <a:latin typeface="Cambria"/>
                <a:cs typeface="Cambria"/>
              </a:rPr>
              <a:t>at</a:t>
            </a:r>
            <a:r>
              <a:rPr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IN" spc="55" dirty="0" smtClean="0">
                <a:solidFill>
                  <a:srgbClr val="FFFFFF"/>
                </a:solidFill>
                <a:latin typeface="Cambria"/>
                <a:cs typeface="Cambria"/>
              </a:rPr>
              <a:t>9643161757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865229" y="6475983"/>
            <a:ext cx="154940" cy="20955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fld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1179" y="2305811"/>
            <a:ext cx="9998710" cy="22878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815" marR="5080" indent="-28575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8450" algn="l"/>
              </a:tabLst>
            </a:pPr>
            <a:r>
              <a:rPr sz="2000" spc="35" dirty="0">
                <a:solidFill>
                  <a:srgbClr val="FFFFFF"/>
                </a:solidFill>
                <a:latin typeface="Cambria"/>
                <a:cs typeface="Cambria"/>
              </a:rPr>
              <a:t>Public </a:t>
            </a:r>
            <a:r>
              <a:rPr sz="2000" spc="15" dirty="0">
                <a:solidFill>
                  <a:srgbClr val="FFFFFF"/>
                </a:solidFill>
                <a:latin typeface="Cambria"/>
                <a:cs typeface="Cambria"/>
              </a:rPr>
              <a:t>advertisement </a:t>
            </a:r>
            <a:r>
              <a:rPr lang="en-US" sz="2000" spc="15" dirty="0">
                <a:solidFill>
                  <a:srgbClr val="FFFFFF"/>
                </a:solidFill>
                <a:latin typeface="Cambria"/>
                <a:cs typeface="Cambria"/>
              </a:rPr>
              <a:t>was 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made </a:t>
            </a:r>
            <a:r>
              <a:rPr sz="2000" spc="30" dirty="0">
                <a:solidFill>
                  <a:srgbClr val="FFFFFF"/>
                </a:solidFill>
                <a:latin typeface="Cambria"/>
                <a:cs typeface="Cambria"/>
              </a:rPr>
              <a:t>on </a:t>
            </a:r>
            <a:r>
              <a:rPr lang="en-GB" sz="2000" spc="-75" dirty="0" smtClean="0">
                <a:solidFill>
                  <a:srgbClr val="FFFFFF"/>
                </a:solidFill>
                <a:latin typeface="Cambria"/>
                <a:cs typeface="Cambria"/>
              </a:rPr>
              <a:t>07.03.2026</a:t>
            </a:r>
            <a:r>
              <a:rPr sz="2000" spc="-7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mbria"/>
                <a:cs typeface="Cambria"/>
              </a:rPr>
              <a:t>in </a:t>
            </a:r>
            <a:r>
              <a:rPr lang="en-IN" sz="2000" spc="35" dirty="0">
                <a:solidFill>
                  <a:srgbClr val="FFFFFF"/>
                </a:solidFill>
                <a:latin typeface="Cambria"/>
                <a:cs typeface="Cambria"/>
              </a:rPr>
              <a:t>Financial Express</a:t>
            </a:r>
            <a:r>
              <a:rPr sz="2000" spc="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Cambria"/>
                <a:cs typeface="Cambria"/>
              </a:rPr>
              <a:t>(English), </a:t>
            </a:r>
            <a:r>
              <a:rPr lang="en-IN" sz="2000" spc="15" dirty="0" err="1">
                <a:solidFill>
                  <a:srgbClr val="FFFFFF"/>
                </a:solidFill>
                <a:latin typeface="Cambria"/>
                <a:cs typeface="Cambria"/>
              </a:rPr>
              <a:t>Jansatta</a:t>
            </a:r>
            <a:r>
              <a:rPr sz="2000" spc="6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mbria"/>
                <a:cs typeface="Cambria"/>
              </a:rPr>
              <a:t>(Hindi)</a:t>
            </a:r>
            <a:r>
              <a:rPr sz="2000" spc="15" dirty="0">
                <a:solidFill>
                  <a:srgbClr val="FFFFFF"/>
                </a:solidFill>
                <a:latin typeface="Cambria"/>
                <a:cs typeface="Cambria"/>
              </a:rPr>
              <a:t>, </a:t>
            </a:r>
            <a:r>
              <a:rPr sz="2000" spc="5" dirty="0">
                <a:solidFill>
                  <a:srgbClr val="FFFFFF"/>
                </a:solidFill>
                <a:latin typeface="Cambria"/>
                <a:cs typeface="Cambria"/>
              </a:rPr>
              <a:t>for </a:t>
            </a:r>
            <a:r>
              <a:rPr sz="2000" spc="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inviting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Cambria"/>
                <a:cs typeface="Cambria"/>
              </a:rPr>
              <a:t>Expression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mbria"/>
                <a:cs typeface="Cambria"/>
              </a:rPr>
              <a:t>Interest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165" dirty="0">
                <a:solidFill>
                  <a:srgbClr val="FFFFFF"/>
                </a:solidFill>
                <a:latin typeface="Cambria"/>
                <a:cs typeface="Cambria"/>
              </a:rPr>
              <a:t>“EOI”</a:t>
            </a:r>
            <a:r>
              <a:rPr sz="2000" spc="5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mbria"/>
                <a:cs typeface="Cambria"/>
              </a:rPr>
              <a:t>for</a:t>
            </a:r>
            <a:r>
              <a:rPr sz="20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Cambria"/>
                <a:cs typeface="Cambria"/>
              </a:rPr>
              <a:t>resolution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mbria"/>
                <a:cs typeface="Cambria"/>
              </a:rPr>
              <a:t>Corporate</a:t>
            </a:r>
            <a:r>
              <a:rPr sz="20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Cambria"/>
                <a:cs typeface="Cambria"/>
              </a:rPr>
              <a:t>Debtor.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FFFFFF"/>
              </a:buClr>
              <a:buFont typeface="Arial MT"/>
              <a:buChar char="•"/>
            </a:pPr>
            <a:endParaRPr sz="2350" dirty="0">
              <a:latin typeface="Cambria"/>
              <a:cs typeface="Cambria"/>
            </a:endParaRPr>
          </a:p>
          <a:p>
            <a:pPr marL="298450" indent="-285750">
              <a:lnSpc>
                <a:spcPct val="100000"/>
              </a:lnSpc>
              <a:buFont typeface="Arial MT"/>
              <a:buChar char="•"/>
              <a:tabLst>
                <a:tab pos="297815" algn="l"/>
                <a:tab pos="298450" algn="l"/>
              </a:tabLst>
            </a:pPr>
            <a:r>
              <a:rPr sz="2000" spc="25" dirty="0">
                <a:solidFill>
                  <a:srgbClr val="FFFFFF"/>
                </a:solidFill>
                <a:latin typeface="Cambria"/>
                <a:cs typeface="Cambria"/>
              </a:rPr>
              <a:t>Last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Date </a:t>
            </a:r>
            <a:r>
              <a:rPr sz="2000" spc="10" dirty="0">
                <a:solidFill>
                  <a:srgbClr val="FFFFFF"/>
                </a:solidFill>
                <a:latin typeface="Cambria"/>
                <a:cs typeface="Cambria"/>
              </a:rPr>
              <a:t>for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Cambria"/>
                <a:cs typeface="Cambria"/>
              </a:rPr>
              <a:t>Receipt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 of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Cambria"/>
                <a:cs typeface="Cambria"/>
              </a:rPr>
              <a:t>EOI: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2000" spc="-80" dirty="0" smtClean="0">
                <a:solidFill>
                  <a:srgbClr val="FFFFFF"/>
                </a:solidFill>
                <a:latin typeface="Cambria"/>
                <a:cs typeface="Cambria"/>
              </a:rPr>
              <a:t>24.03.2026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 MT"/>
              <a:buChar char="•"/>
            </a:pPr>
            <a:endParaRPr sz="2350" dirty="0">
              <a:latin typeface="Cambria"/>
              <a:cs typeface="Cambria"/>
            </a:endParaRPr>
          </a:p>
          <a:p>
            <a:pPr marL="298450" indent="-285750">
              <a:lnSpc>
                <a:spcPct val="100000"/>
              </a:lnSpc>
              <a:buFont typeface="Arial MT"/>
              <a:buChar char="•"/>
              <a:tabLst>
                <a:tab pos="297815" algn="l"/>
                <a:tab pos="298450" algn="l"/>
              </a:tabLst>
            </a:pPr>
            <a:r>
              <a:rPr sz="2000" spc="25" dirty="0">
                <a:solidFill>
                  <a:srgbClr val="FFFFFF"/>
                </a:solidFill>
                <a:latin typeface="Cambria"/>
                <a:cs typeface="Cambria"/>
              </a:rPr>
              <a:t>Last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Date</a:t>
            </a:r>
            <a:r>
              <a:rPr sz="2000" spc="5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Cambria"/>
                <a:cs typeface="Cambria"/>
              </a:rPr>
              <a:t>Submitting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mbria"/>
                <a:cs typeface="Cambria"/>
              </a:rPr>
              <a:t>Resolution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Cambria"/>
                <a:cs typeface="Cambria"/>
              </a:rPr>
              <a:t>Plan:</a:t>
            </a:r>
            <a:r>
              <a:rPr sz="20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2000" spc="45" dirty="0" smtClean="0">
                <a:solidFill>
                  <a:srgbClr val="FFFFFF"/>
                </a:solidFill>
                <a:latin typeface="Cambria"/>
                <a:cs typeface="Cambria"/>
              </a:rPr>
              <a:t>25</a:t>
            </a:r>
            <a:r>
              <a:rPr sz="2000" spc="-80" dirty="0" smtClean="0">
                <a:solidFill>
                  <a:srgbClr val="FFFFFF"/>
                </a:solidFill>
                <a:latin typeface="Cambria"/>
                <a:cs typeface="Cambria"/>
              </a:rPr>
              <a:t>.0</a:t>
            </a:r>
            <a:r>
              <a:rPr lang="en-US" sz="2000" spc="-80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r>
              <a:rPr sz="2000" spc="-80" dirty="0" smtClean="0">
                <a:solidFill>
                  <a:srgbClr val="FFFFFF"/>
                </a:solidFill>
                <a:latin typeface="Cambria"/>
                <a:cs typeface="Cambria"/>
              </a:rPr>
              <a:t>.202</a:t>
            </a:r>
            <a:r>
              <a:rPr lang="en-GB" sz="2000" spc="-80" dirty="0" smtClean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15"/>
              </a:spcBef>
            </a:pPr>
            <a:r>
              <a:rPr spc="-100" dirty="0" smtClean="0"/>
              <a:t>PUBLICAT</a:t>
            </a:r>
            <a:r>
              <a:rPr lang="en-GB" spc="-100" dirty="0" smtClean="0"/>
              <a:t>I</a:t>
            </a:r>
            <a:r>
              <a:rPr spc="-100" dirty="0" smtClean="0"/>
              <a:t>ON</a:t>
            </a:r>
            <a:r>
              <a:rPr spc="-25" dirty="0" smtClean="0"/>
              <a:t> </a:t>
            </a:r>
            <a:r>
              <a:rPr spc="-140" dirty="0"/>
              <a:t>OF</a:t>
            </a:r>
            <a:r>
              <a:rPr spc="-20" dirty="0"/>
              <a:t> </a:t>
            </a:r>
            <a:r>
              <a:rPr spc="-140" dirty="0"/>
              <a:t>FORM</a:t>
            </a:r>
            <a:r>
              <a:rPr spc="-25" dirty="0"/>
              <a:t> </a:t>
            </a:r>
            <a:r>
              <a:rPr spc="-50" dirty="0"/>
              <a:t>G-INVITATION</a:t>
            </a:r>
            <a:r>
              <a:rPr spc="-20" dirty="0"/>
              <a:t> </a:t>
            </a:r>
            <a:r>
              <a:rPr spc="-160" dirty="0"/>
              <a:t>FOR</a:t>
            </a:r>
            <a:r>
              <a:rPr spc="-25" dirty="0"/>
              <a:t> </a:t>
            </a:r>
            <a:r>
              <a:rPr spc="-180" dirty="0"/>
              <a:t>EXPRESSION</a:t>
            </a:r>
            <a:r>
              <a:rPr spc="-25" dirty="0"/>
              <a:t> </a:t>
            </a:r>
            <a:r>
              <a:rPr spc="-140" dirty="0"/>
              <a:t>OF </a:t>
            </a:r>
            <a:r>
              <a:rPr spc="-645" dirty="0"/>
              <a:t> </a:t>
            </a:r>
            <a:r>
              <a:rPr spc="-150" dirty="0"/>
              <a:t>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17500" marR="5080">
              <a:lnSpc>
                <a:spcPts val="3100"/>
              </a:lnSpc>
              <a:spcBef>
                <a:spcPts val="215"/>
              </a:spcBef>
            </a:pPr>
            <a:r>
              <a:rPr spc="-100" dirty="0" smtClean="0"/>
              <a:t>PUBLICAT</a:t>
            </a:r>
            <a:r>
              <a:rPr lang="en-GB" spc="-100" dirty="0"/>
              <a:t>I</a:t>
            </a:r>
            <a:r>
              <a:rPr spc="-100" dirty="0" smtClean="0"/>
              <a:t>ON</a:t>
            </a:r>
            <a:r>
              <a:rPr spc="-25" dirty="0" smtClean="0"/>
              <a:t> </a:t>
            </a:r>
            <a:r>
              <a:rPr spc="-140" dirty="0"/>
              <a:t>OF</a:t>
            </a:r>
            <a:r>
              <a:rPr spc="-20" dirty="0"/>
              <a:t> </a:t>
            </a:r>
            <a:r>
              <a:rPr spc="-140" dirty="0"/>
              <a:t>FORM</a:t>
            </a:r>
            <a:r>
              <a:rPr spc="-25" dirty="0"/>
              <a:t> </a:t>
            </a:r>
            <a:r>
              <a:rPr spc="-50" dirty="0"/>
              <a:t>G-INVITATION</a:t>
            </a:r>
            <a:r>
              <a:rPr spc="-20" dirty="0"/>
              <a:t> </a:t>
            </a:r>
            <a:r>
              <a:rPr spc="-160" dirty="0"/>
              <a:t>FOR</a:t>
            </a:r>
            <a:r>
              <a:rPr spc="-25" dirty="0"/>
              <a:t> </a:t>
            </a:r>
            <a:r>
              <a:rPr spc="-180" dirty="0"/>
              <a:t>EXPRESSION</a:t>
            </a:r>
            <a:r>
              <a:rPr spc="-25" dirty="0"/>
              <a:t> </a:t>
            </a:r>
            <a:r>
              <a:rPr spc="-140" dirty="0"/>
              <a:t>OF </a:t>
            </a:r>
            <a:r>
              <a:rPr spc="-645" dirty="0"/>
              <a:t> </a:t>
            </a:r>
            <a:r>
              <a:rPr spc="-150" dirty="0"/>
              <a:t>INTEREST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8800" y="2379979"/>
            <a:ext cx="2504440" cy="21005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0"/>
              </a:spcBef>
            </a:pPr>
            <a:r>
              <a:rPr sz="1800" b="1" spc="-25" dirty="0">
                <a:solidFill>
                  <a:srgbClr val="FFFFFF"/>
                </a:solidFill>
                <a:latin typeface="Cambria"/>
                <a:cs typeface="Cambria"/>
              </a:rPr>
              <a:t>Publication</a:t>
            </a:r>
            <a:r>
              <a:rPr sz="1800" b="1" spc="-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10" dirty="0">
                <a:solidFill>
                  <a:srgbClr val="FFFFFF"/>
                </a:solidFill>
                <a:latin typeface="Cambria"/>
                <a:cs typeface="Cambria"/>
              </a:rPr>
              <a:t>in</a:t>
            </a:r>
            <a:r>
              <a:rPr lang="en-GB" sz="1800" b="1" spc="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1800" b="1" spc="10" dirty="0" err="1">
                <a:solidFill>
                  <a:srgbClr val="FFFFFF"/>
                </a:solidFill>
                <a:latin typeface="Cambria"/>
                <a:cs typeface="Cambria"/>
              </a:rPr>
              <a:t>Jansatta</a:t>
            </a:r>
            <a:r>
              <a:rPr lang="en-GB" sz="1800" b="1" spc="10" dirty="0">
                <a:solidFill>
                  <a:srgbClr val="FFFFFF"/>
                </a:solidFill>
                <a:latin typeface="Cambria"/>
                <a:cs typeface="Cambria"/>
              </a:rPr>
              <a:t>- (Hindi)</a:t>
            </a:r>
            <a:r>
              <a:rPr sz="18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sz="1800" b="1" spc="-30" dirty="0">
                <a:solidFill>
                  <a:srgbClr val="FFFFFF"/>
                </a:solidFill>
                <a:latin typeface="Cambria"/>
                <a:cs typeface="Cambria"/>
              </a:rPr>
              <a:t>&amp; Financial Express-</a:t>
            </a:r>
            <a:r>
              <a:rPr sz="1800" b="1" spc="-10" dirty="0">
                <a:solidFill>
                  <a:srgbClr val="FFFFFF"/>
                </a:solidFill>
                <a:latin typeface="Cambria"/>
                <a:cs typeface="Cambria"/>
              </a:rPr>
              <a:t>English</a:t>
            </a:r>
            <a:endParaRPr sz="1800" dirty="0">
              <a:latin typeface="Cambria"/>
              <a:cs typeface="Cambria"/>
            </a:endParaRPr>
          </a:p>
          <a:p>
            <a:pPr marL="12700" marR="508634">
              <a:lnSpc>
                <a:spcPct val="147800"/>
              </a:lnSpc>
              <a:spcBef>
                <a:spcPts val="120"/>
              </a:spcBef>
            </a:pPr>
            <a:r>
              <a:rPr sz="1800" b="1" spc="-10" dirty="0">
                <a:solidFill>
                  <a:srgbClr val="FFFFFF"/>
                </a:solidFill>
                <a:latin typeface="Cambria"/>
                <a:cs typeface="Cambria"/>
              </a:rPr>
              <a:t>Date</a:t>
            </a:r>
            <a:r>
              <a:rPr sz="18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25" dirty="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sz="1800" b="1" spc="-3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mbria"/>
                <a:cs typeface="Cambria"/>
              </a:rPr>
              <a:t>Publication </a:t>
            </a:r>
            <a:r>
              <a:rPr sz="1800" b="1" spc="-3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GB" b="1" spc="-155" dirty="0" smtClean="0">
                <a:solidFill>
                  <a:srgbClr val="FFFFFF"/>
                </a:solidFill>
                <a:latin typeface="Cambria"/>
                <a:cs typeface="Cambria"/>
              </a:rPr>
              <a:t>07.03.2026</a:t>
            </a:r>
            <a:endParaRPr sz="18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1800" b="1" spc="-60" dirty="0">
                <a:solidFill>
                  <a:srgbClr val="FFFFFF"/>
                </a:solidFill>
                <a:latin typeface="Cambria"/>
                <a:cs typeface="Cambria"/>
              </a:rPr>
              <a:t>Form</a:t>
            </a:r>
            <a:r>
              <a:rPr sz="18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125" dirty="0" smtClean="0">
                <a:solidFill>
                  <a:srgbClr val="FFFFFF"/>
                </a:solidFill>
                <a:latin typeface="Cambria"/>
                <a:cs typeface="Cambria"/>
              </a:rPr>
              <a:t>G:</a:t>
            </a:r>
            <a:r>
              <a:rPr sz="1800" b="1" spc="-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40" dirty="0" smtClean="0">
                <a:solidFill>
                  <a:srgbClr val="0000FF"/>
                </a:solidFill>
                <a:latin typeface="Cambria"/>
                <a:cs typeface="Cambria"/>
                <a:hlinkClick r:id="rId2" action="ppaction://hlinkfile"/>
              </a:rPr>
              <a:t>Click</a:t>
            </a:r>
            <a:r>
              <a:rPr sz="1800" b="1" spc="-15" dirty="0" smtClean="0">
                <a:solidFill>
                  <a:srgbClr val="0000FF"/>
                </a:solidFill>
                <a:latin typeface="Cambria"/>
                <a:cs typeface="Cambria"/>
              </a:rPr>
              <a:t> </a:t>
            </a:r>
            <a:r>
              <a:rPr sz="1800" b="1" spc="-40" dirty="0" smtClean="0">
                <a:solidFill>
                  <a:srgbClr val="0000FF"/>
                </a:solidFill>
                <a:latin typeface="Cambria"/>
                <a:cs typeface="Cambria"/>
              </a:rPr>
              <a:t>Here</a:t>
            </a:r>
            <a:endParaRPr sz="1800" dirty="0">
              <a:latin typeface="Cambria"/>
              <a:cs typeface="Cambri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73724" y="1435099"/>
            <a:ext cx="3791585" cy="5040630"/>
            <a:chOff x="373724" y="1435099"/>
            <a:chExt cx="3791585" cy="5040630"/>
          </a:xfrm>
        </p:grpSpPr>
        <p:sp>
          <p:nvSpPr>
            <p:cNvPr id="6" name="object 6"/>
            <p:cNvSpPr/>
            <p:nvPr/>
          </p:nvSpPr>
          <p:spPr>
            <a:xfrm>
              <a:off x="1450340" y="4437547"/>
              <a:ext cx="1092200" cy="12700"/>
            </a:xfrm>
            <a:custGeom>
              <a:avLst/>
              <a:gdLst/>
              <a:ahLst/>
              <a:cxnLst/>
              <a:rect l="l" t="t" r="r" b="b"/>
              <a:pathLst>
                <a:path w="1092200" h="12700">
                  <a:moveTo>
                    <a:pt x="1092199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1092199" y="12700"/>
                  </a:lnTo>
                  <a:lnTo>
                    <a:pt x="1092199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6424" y="1447799"/>
              <a:ext cx="3766185" cy="5015230"/>
            </a:xfrm>
            <a:custGeom>
              <a:avLst/>
              <a:gdLst/>
              <a:ahLst/>
              <a:cxnLst/>
              <a:rect l="l" t="t" r="r" b="b"/>
              <a:pathLst>
                <a:path w="3766185" h="5015230">
                  <a:moveTo>
                    <a:pt x="0" y="5014804"/>
                  </a:moveTo>
                  <a:lnTo>
                    <a:pt x="0" y="4179003"/>
                  </a:lnTo>
                  <a:lnTo>
                    <a:pt x="0" y="2925302"/>
                  </a:lnTo>
                  <a:lnTo>
                    <a:pt x="0" y="0"/>
                  </a:lnTo>
                  <a:lnTo>
                    <a:pt x="1952637" y="0"/>
                  </a:lnTo>
                  <a:lnTo>
                    <a:pt x="2789479" y="0"/>
                  </a:lnTo>
                  <a:lnTo>
                    <a:pt x="3347376" y="0"/>
                  </a:lnTo>
                  <a:lnTo>
                    <a:pt x="3347376" y="2925302"/>
                  </a:lnTo>
                  <a:lnTo>
                    <a:pt x="3765797" y="3552136"/>
                  </a:lnTo>
                  <a:lnTo>
                    <a:pt x="3347376" y="4179003"/>
                  </a:lnTo>
                  <a:lnTo>
                    <a:pt x="3347376" y="5014804"/>
                  </a:lnTo>
                  <a:lnTo>
                    <a:pt x="2789479" y="5014804"/>
                  </a:lnTo>
                  <a:lnTo>
                    <a:pt x="1952637" y="5014804"/>
                  </a:lnTo>
                  <a:lnTo>
                    <a:pt x="0" y="5014804"/>
                  </a:lnTo>
                  <a:close/>
                </a:path>
              </a:pathLst>
            </a:custGeom>
            <a:ln w="25400">
              <a:solidFill>
                <a:srgbClr val="4F62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326514"/>
            <a:ext cx="4495800" cy="525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911" y="296163"/>
            <a:ext cx="17983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90" dirty="0"/>
              <a:t>Di</a:t>
            </a:r>
            <a:r>
              <a:rPr sz="2800" spc="-95" dirty="0"/>
              <a:t>s</a:t>
            </a:r>
            <a:r>
              <a:rPr sz="2800" spc="-260" dirty="0"/>
              <a:t>c</a:t>
            </a:r>
            <a:r>
              <a:rPr sz="2800" spc="-110" dirty="0"/>
              <a:t>l</a:t>
            </a:r>
            <a:r>
              <a:rPr sz="2800" spc="-200" dirty="0"/>
              <a:t>a</a:t>
            </a:r>
            <a:r>
              <a:rPr sz="2800" spc="-110" dirty="0"/>
              <a:t>i</a:t>
            </a:r>
            <a:r>
              <a:rPr sz="2800" spc="-320" dirty="0"/>
              <a:t>m</a:t>
            </a:r>
            <a:r>
              <a:rPr sz="2800" spc="-210" dirty="0"/>
              <a:t>e</a:t>
            </a:r>
            <a:r>
              <a:rPr sz="2800" spc="-370" dirty="0"/>
              <a:t>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30200" y="996188"/>
            <a:ext cx="11506835" cy="4313040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50800" marR="17780" algn="just">
              <a:lnSpc>
                <a:spcPct val="100000"/>
              </a:lnSpc>
              <a:spcBef>
                <a:spcPts val="100"/>
              </a:spcBef>
            </a:pP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information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contained/disclosed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in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Flyer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is as </a:t>
            </a:r>
            <a:r>
              <a:rPr sz="1800" spc="45" dirty="0">
                <a:solidFill>
                  <a:srgbClr val="FFFFFF"/>
                </a:solidFill>
                <a:latin typeface="Cambria"/>
                <a:cs typeface="Cambria"/>
              </a:rPr>
              <a:t>provided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by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Corporate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Debtor 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and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creditors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Corporate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Debtor. </a:t>
            </a:r>
            <a:r>
              <a:rPr sz="1800" spc="145" dirty="0">
                <a:solidFill>
                  <a:srgbClr val="FFFFFF"/>
                </a:solidFill>
                <a:latin typeface="Cambria"/>
                <a:cs typeface="Cambria"/>
              </a:rPr>
              <a:t>No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representation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spc="3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warranty,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express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spc="3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implied,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is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given by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Corporate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Debtor,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1800" spc="4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its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Officers,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Employees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its 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Agents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Resolution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Professional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his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team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as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to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accuracy,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authenticity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completeness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 contents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sz="1800" spc="10" dirty="0">
                <a:solidFill>
                  <a:srgbClr val="FFFFFF"/>
                </a:solidFill>
                <a:latin typeface="Cambria"/>
                <a:cs typeface="Cambria"/>
              </a:rPr>
              <a:t>this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Flyer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other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document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information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supplied,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45" dirty="0">
                <a:solidFill>
                  <a:srgbClr val="FFFFFF"/>
                </a:solidFill>
                <a:latin typeface="Cambria"/>
                <a:cs typeface="Cambria"/>
              </a:rPr>
              <a:t>which </a:t>
            </a:r>
            <a:r>
              <a:rPr sz="1800" spc="65" dirty="0">
                <a:solidFill>
                  <a:srgbClr val="FFFFFF"/>
                </a:solidFill>
                <a:latin typeface="Cambria"/>
                <a:cs typeface="Cambria"/>
              </a:rPr>
              <a:t>may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be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45" dirty="0">
                <a:solidFill>
                  <a:srgbClr val="FFFFFF"/>
                </a:solidFill>
                <a:latin typeface="Cambria"/>
                <a:cs typeface="Cambria"/>
              </a:rPr>
              <a:t>supplied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at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time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opinions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projections </a:t>
            </a:r>
            <a:r>
              <a:rPr sz="1800" spc="10" dirty="0">
                <a:solidFill>
                  <a:srgbClr val="FFFFFF"/>
                </a:solidFill>
                <a:latin typeface="Cambria"/>
                <a:cs typeface="Cambria"/>
              </a:rPr>
              <a:t>expressed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herein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 </a:t>
            </a:r>
            <a:r>
              <a:rPr sz="1800" spc="10" dirty="0">
                <a:solidFill>
                  <a:srgbClr val="FFFFFF"/>
                </a:solidFill>
                <a:latin typeface="Cambria"/>
                <a:cs typeface="Cambria"/>
              </a:rPr>
              <a:t>therein, nor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is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such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party </a:t>
            </a:r>
            <a:r>
              <a:rPr sz="1800" spc="35" dirty="0">
                <a:solidFill>
                  <a:srgbClr val="FFFFFF"/>
                </a:solidFill>
                <a:latin typeface="Cambria"/>
                <a:cs typeface="Cambria"/>
              </a:rPr>
              <a:t>under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obligation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40" dirty="0">
                <a:solidFill>
                  <a:srgbClr val="FFFFFF"/>
                </a:solidFill>
                <a:latin typeface="Cambria"/>
                <a:cs typeface="Cambria"/>
              </a:rPr>
              <a:t>update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Flyer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mbria"/>
                <a:cs typeface="Cambria"/>
              </a:rPr>
              <a:t>correct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50" dirty="0">
                <a:solidFill>
                  <a:srgbClr val="FFFFFF"/>
                </a:solidFill>
                <a:latin typeface="Cambria"/>
                <a:cs typeface="Cambria"/>
              </a:rPr>
              <a:t>any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inaccuracies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mbria"/>
                <a:cs typeface="Cambria"/>
              </a:rPr>
              <a:t>omissions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30" dirty="0">
                <a:solidFill>
                  <a:srgbClr val="FFFFFF"/>
                </a:solidFill>
                <a:latin typeface="Cambria"/>
                <a:cs typeface="Cambria"/>
              </a:rPr>
              <a:t>in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it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45" dirty="0">
                <a:solidFill>
                  <a:srgbClr val="FFFFFF"/>
                </a:solidFill>
                <a:latin typeface="Cambria"/>
                <a:cs typeface="Cambria"/>
              </a:rPr>
              <a:t>which</a:t>
            </a:r>
            <a:r>
              <a:rPr sz="1800" spc="65" dirty="0">
                <a:solidFill>
                  <a:srgbClr val="FFFFFF"/>
                </a:solidFill>
                <a:latin typeface="Cambria"/>
                <a:cs typeface="Cambria"/>
              </a:rPr>
              <a:t> may</a:t>
            </a:r>
            <a:r>
              <a:rPr sz="1800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rgbClr val="FFFFFF"/>
                </a:solidFill>
                <a:latin typeface="Cambria"/>
                <a:cs typeface="Cambria"/>
              </a:rPr>
              <a:t>exist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Cambria"/>
                <a:cs typeface="Cambria"/>
              </a:rPr>
              <a:t>become</a:t>
            </a:r>
            <a:r>
              <a:rPr sz="1800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spc="25" dirty="0">
                <a:solidFill>
                  <a:srgbClr val="FFFFFF"/>
                </a:solidFill>
                <a:latin typeface="Cambria"/>
                <a:cs typeface="Cambria"/>
              </a:rPr>
              <a:t>apparent.</a:t>
            </a:r>
            <a:endParaRPr sz="1800" dirty="0">
              <a:latin typeface="Cambria"/>
              <a:cs typeface="Cambria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1750" dirty="0">
              <a:latin typeface="Cambria"/>
              <a:cs typeface="Cambria"/>
            </a:endParaRPr>
          </a:p>
          <a:p>
            <a:pPr marL="50800" marR="685165" algn="just">
              <a:lnSpc>
                <a:spcPct val="102200"/>
              </a:lnSpc>
            </a:pPr>
            <a:r>
              <a:rPr sz="1800" b="1" spc="-55" dirty="0">
                <a:solidFill>
                  <a:srgbClr val="FFFFFF"/>
                </a:solidFill>
                <a:latin typeface="Cambria"/>
                <a:cs typeface="Cambria"/>
              </a:rPr>
              <a:t>For</a:t>
            </a:r>
            <a:r>
              <a:rPr sz="18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mbria"/>
                <a:cs typeface="Cambria"/>
              </a:rPr>
              <a:t>clarification,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70" dirty="0">
                <a:solidFill>
                  <a:srgbClr val="FFFFFF"/>
                </a:solidFill>
                <a:latin typeface="Cambria"/>
                <a:cs typeface="Cambria"/>
              </a:rPr>
              <a:t>if</a:t>
            </a:r>
            <a:r>
              <a:rPr sz="18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5" dirty="0">
                <a:solidFill>
                  <a:srgbClr val="FFFFFF"/>
                </a:solidFill>
                <a:latin typeface="Cambria"/>
                <a:cs typeface="Cambria"/>
              </a:rPr>
              <a:t>any,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mbria"/>
                <a:cs typeface="Cambria"/>
              </a:rPr>
              <a:t>please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45" dirty="0">
                <a:solidFill>
                  <a:srgbClr val="FFFFFF"/>
                </a:solidFill>
                <a:latin typeface="Cambria"/>
                <a:cs typeface="Cambria"/>
              </a:rPr>
              <a:t>contact</a:t>
            </a:r>
            <a:r>
              <a:rPr sz="18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b="1" spc="90" dirty="0" err="1">
                <a:solidFill>
                  <a:srgbClr val="FFFFFF"/>
                </a:solidFill>
                <a:latin typeface="Cambria"/>
                <a:cs typeface="Cambria"/>
              </a:rPr>
              <a:t>Mr</a:t>
            </a:r>
            <a:r>
              <a:rPr lang="en-US" b="1" spc="9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b="1" spc="90" dirty="0" err="1" smtClean="0">
                <a:solidFill>
                  <a:srgbClr val="FFFFFF"/>
                </a:solidFill>
                <a:latin typeface="Cambria"/>
                <a:cs typeface="Cambria"/>
              </a:rPr>
              <a:t>Suraj</a:t>
            </a:r>
            <a:r>
              <a:rPr lang="en-US" b="1" spc="90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b="1" spc="90" dirty="0" smtClean="0">
                <a:solidFill>
                  <a:srgbClr val="FFFFFF"/>
                </a:solidFill>
                <a:latin typeface="Cambria"/>
                <a:cs typeface="Cambria"/>
              </a:rPr>
              <a:t>(Company Secretary) </a:t>
            </a:r>
            <a:r>
              <a:rPr lang="en-US" b="1" spc="90" dirty="0">
                <a:solidFill>
                  <a:srgbClr val="FFFFFF"/>
                </a:solidFill>
                <a:latin typeface="Cambria"/>
                <a:cs typeface="Cambria"/>
              </a:rPr>
              <a:t>at </a:t>
            </a:r>
            <a:r>
              <a:rPr lang="en-US" b="1" spc="90" dirty="0" smtClean="0">
                <a:solidFill>
                  <a:srgbClr val="FFFFFF"/>
                </a:solidFill>
                <a:latin typeface="Cambria"/>
                <a:cs typeface="Cambria"/>
              </a:rPr>
              <a:t>9643161757</a:t>
            </a:r>
            <a:r>
              <a:rPr sz="1800" b="1" spc="-16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sz="1800" b="1" spc="-165" dirty="0" smtClean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80" dirty="0">
                <a:solidFill>
                  <a:srgbClr val="FFFFFF"/>
                </a:solidFill>
                <a:latin typeface="Cambria"/>
                <a:cs typeface="Cambria"/>
              </a:rPr>
              <a:t>or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30" dirty="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sz="18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mbria"/>
                <a:cs typeface="Cambria"/>
              </a:rPr>
              <a:t>undersigned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65" dirty="0">
                <a:solidFill>
                  <a:srgbClr val="FFFFFF"/>
                </a:solidFill>
                <a:latin typeface="Cambria"/>
                <a:cs typeface="Cambria"/>
              </a:rPr>
              <a:t>at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30" dirty="0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sz="1800" b="1" spc="5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-40" dirty="0">
                <a:solidFill>
                  <a:srgbClr val="FFFFFF"/>
                </a:solidFill>
                <a:latin typeface="Cambria"/>
                <a:cs typeface="Cambria"/>
              </a:rPr>
              <a:t>address</a:t>
            </a:r>
            <a:r>
              <a:rPr sz="1800" b="1" spc="6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15" dirty="0">
                <a:solidFill>
                  <a:srgbClr val="FFFFFF"/>
                </a:solidFill>
                <a:latin typeface="Cambria"/>
                <a:cs typeface="Cambria"/>
              </a:rPr>
              <a:t>given </a:t>
            </a:r>
            <a:r>
              <a:rPr sz="1800" b="1" spc="-38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800" b="1" spc="15" dirty="0">
                <a:solidFill>
                  <a:srgbClr val="FFFFFF"/>
                </a:solidFill>
                <a:latin typeface="Cambria"/>
                <a:cs typeface="Cambria"/>
              </a:rPr>
              <a:t>below.</a:t>
            </a:r>
            <a:endParaRPr sz="18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 dirty="0">
              <a:latin typeface="Cambria"/>
              <a:cs typeface="Cambria"/>
            </a:endParaRPr>
          </a:p>
          <a:p>
            <a:pPr marL="50800" marR="9229090">
              <a:lnSpc>
                <a:spcPct val="151200"/>
              </a:lnSpc>
            </a:pPr>
            <a:r>
              <a:rPr lang="en-IN" sz="1000" b="1" spc="35" dirty="0">
                <a:solidFill>
                  <a:srgbClr val="FFFFFF"/>
                </a:solidFill>
                <a:latin typeface="Cambria"/>
                <a:cs typeface="Cambria"/>
              </a:rPr>
              <a:t>AVM Resolution Professionals LLP</a:t>
            </a:r>
          </a:p>
          <a:p>
            <a:pPr marL="50800" marR="9229090">
              <a:lnSpc>
                <a:spcPct val="151200"/>
              </a:lnSpc>
            </a:pPr>
            <a:r>
              <a:rPr lang="en-IN" sz="1000" b="1" spc="35" dirty="0" smtClean="0">
                <a:solidFill>
                  <a:srgbClr val="FFFFFF"/>
                </a:solidFill>
                <a:latin typeface="Cambria"/>
                <a:cs typeface="Cambria"/>
              </a:rPr>
              <a:t>Phone</a:t>
            </a:r>
            <a:r>
              <a:rPr lang="en-IN" sz="1000" b="1" spc="35" dirty="0">
                <a:solidFill>
                  <a:srgbClr val="FFFFFF"/>
                </a:solidFill>
                <a:latin typeface="Cambria"/>
                <a:cs typeface="Cambria"/>
              </a:rPr>
              <a:t>:  011-41486026/27</a:t>
            </a:r>
          </a:p>
          <a:p>
            <a:pPr marL="50800" marR="9229090" defTabSz="2197100">
              <a:lnSpc>
                <a:spcPct val="151200"/>
              </a:lnSpc>
            </a:pPr>
            <a:r>
              <a:rPr lang="en-IN" sz="1000" b="1" spc="35" dirty="0">
                <a:solidFill>
                  <a:srgbClr val="FFFFFF"/>
                </a:solidFill>
                <a:latin typeface="Cambria"/>
                <a:cs typeface="Cambria"/>
              </a:rPr>
              <a:t>Email ID: </a:t>
            </a:r>
            <a:r>
              <a:rPr lang="en-IN" sz="1000" b="1" spc="35" dirty="0" smtClean="0">
                <a:solidFill>
                  <a:schemeClr val="accent6">
                    <a:lumMod val="75000"/>
                  </a:schemeClr>
                </a:solidFill>
                <a:latin typeface="Cambria"/>
                <a:cs typeface="Cambria"/>
                <a:hlinkClick r:id="rId2"/>
              </a:rPr>
              <a:t>cirp.perfect@gmail.com</a:t>
            </a:r>
            <a:endParaRPr lang="en-IN" sz="1000" b="1" spc="35" dirty="0">
              <a:solidFill>
                <a:schemeClr val="accent6">
                  <a:lumMod val="75000"/>
                </a:schemeClr>
              </a:solidFill>
              <a:latin typeface="Cambria"/>
              <a:cs typeface="Cambria"/>
            </a:endParaRPr>
          </a:p>
          <a:p>
            <a:pPr marL="50800" marR="9229090">
              <a:lnSpc>
                <a:spcPct val="151200"/>
              </a:lnSpc>
            </a:pPr>
            <a:r>
              <a:rPr lang="en-IN" sz="1000" b="1" spc="35" dirty="0">
                <a:solidFill>
                  <a:srgbClr val="FFFFFF"/>
                </a:solidFill>
                <a:latin typeface="Cambria"/>
                <a:cs typeface="Cambria"/>
              </a:rPr>
              <a:t>Add: 3rd floor, 8/28, WEA, Abdul Aziz Road, Karol Bagh, New Delhi,  110005</a:t>
            </a:r>
            <a:endParaRPr sz="1000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42826" y="2996691"/>
            <a:ext cx="25996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70" dirty="0"/>
              <a:t>Th</a:t>
            </a:r>
            <a:r>
              <a:rPr sz="4000" spc="-235" dirty="0"/>
              <a:t>a</a:t>
            </a:r>
            <a:r>
              <a:rPr sz="4000" spc="-220" dirty="0"/>
              <a:t>n</a:t>
            </a:r>
            <a:r>
              <a:rPr sz="4000" spc="-195" dirty="0"/>
              <a:t>k</a:t>
            </a:r>
            <a:r>
              <a:rPr sz="4000" spc="-35" dirty="0"/>
              <a:t> </a:t>
            </a:r>
            <a:r>
              <a:rPr sz="4000" spc="-325" dirty="0"/>
              <a:t>Y</a:t>
            </a:r>
            <a:r>
              <a:rPr sz="4000" spc="-275" dirty="0"/>
              <a:t>o</a:t>
            </a:r>
            <a:r>
              <a:rPr sz="4000" spc="-265" dirty="0"/>
              <a:t>u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520</Words>
  <Application>Microsoft Office PowerPoint</Application>
  <PresentationFormat>Custom</PresentationFormat>
  <Paragraphs>60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 Golden Opportunity</vt:lpstr>
      <vt:lpstr>Company Profile</vt:lpstr>
      <vt:lpstr>PowerPoint Presentation</vt:lpstr>
      <vt:lpstr>PUBLICATION OF FORM G-INVITATION FOR EXPRESSION OF  INTEREST</vt:lpstr>
      <vt:lpstr>PUBLICATION OF FORM G-INVITATION FOR EXPRESSION OF  INTEREST</vt:lpstr>
      <vt:lpstr>Disclaimer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Golden Opportunity</dc:title>
  <dc:creator>Kuldeep Srivastava</dc:creator>
  <cp:lastModifiedBy>AVM</cp:lastModifiedBy>
  <cp:revision>95</cp:revision>
  <dcterms:created xsi:type="dcterms:W3CDTF">2024-11-04T05:16:22Z</dcterms:created>
  <dcterms:modified xsi:type="dcterms:W3CDTF">2026-03-16T10:46:59Z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2024-06-18T00:00:00Z</vt:filetime>
  </property>
  <property fmtid="{D5CDD505-2E9C-101B-9397-08002B2CF9AE}" pid="3" name="LastSaved">
    <vt:filetime>2024-11-04T00:00:00Z</vt:filetime>
  </property>
</Properties>
</file>